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95" r:id="rId3"/>
    <p:sldId id="296" r:id="rId4"/>
    <p:sldId id="260" r:id="rId5"/>
    <p:sldId id="269" r:id="rId6"/>
    <p:sldId id="280" r:id="rId7"/>
    <p:sldId id="277" r:id="rId8"/>
    <p:sldId id="302" r:id="rId9"/>
    <p:sldId id="297" r:id="rId10"/>
    <p:sldId id="298" r:id="rId11"/>
    <p:sldId id="264" r:id="rId12"/>
    <p:sldId id="299" r:id="rId13"/>
    <p:sldId id="300" r:id="rId14"/>
    <p:sldId id="301" r:id="rId15"/>
    <p:sldId id="278" r:id="rId16"/>
    <p:sldId id="306" r:id="rId17"/>
    <p:sldId id="307" r:id="rId18"/>
    <p:sldId id="309" r:id="rId19"/>
    <p:sldId id="285" r:id="rId20"/>
    <p:sldId id="287" r:id="rId21"/>
    <p:sldId id="286" r:id="rId22"/>
    <p:sldId id="308" r:id="rId23"/>
    <p:sldId id="289" r:id="rId24"/>
    <p:sldId id="290" r:id="rId25"/>
    <p:sldId id="291" r:id="rId26"/>
    <p:sldId id="292" r:id="rId27"/>
    <p:sldId id="293" r:id="rId28"/>
    <p:sldId id="294" r:id="rId29"/>
    <p:sldId id="303" r:id="rId30"/>
    <p:sldId id="304" r:id="rId31"/>
    <p:sldId id="305" r:id="rId32"/>
    <p:sldId id="262" r:id="rId33"/>
    <p:sldId id="26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22" autoAdjust="0"/>
    <p:restoredTop sz="95965" autoAdjust="0"/>
  </p:normalViewPr>
  <p:slideViewPr>
    <p:cSldViewPr snapToGrid="0">
      <p:cViewPr varScale="1">
        <p:scale>
          <a:sx n="83" d="100"/>
          <a:sy n="83" d="100"/>
        </p:scale>
        <p:origin x="8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6AEA9-8B18-4D7C-9015-DEA04DC05B72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1E7D5-CA64-4CC4-A8A8-824562C54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rPr lang="en-US" dirty="0" smtClean="0"/>
              <a:t>The severer impact of food unsafety in past decade: How to control the situation of food-unsafety?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2. Complicated interactions of factors from micro to macro levels: How to track the insecure details and pinpoint where the issues were in synthesized factors and organizations, etc.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3. The tendencies towards a potential food-unsafety could not be controlled well: How to predict automatically based on historical records or data to prevent?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1E7D5-CA64-4CC4-A8A8-824562C54E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17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The project contributes to the implementation of a practical, interactive and predictive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 framework that could be assistant on the pathways to improve food security, based on deep research on the factors of food that may affect the food processing &amp; consuming. Also, with the help of data analytics the project can determine factors affecting the overall health of the human population.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1E7D5-CA64-4CC4-A8A8-824562C54E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10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1E7D5-CA64-4CC4-A8A8-824562C54E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9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1E7D5-CA64-4CC4-A8A8-824562C54E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58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1E7D5-CA64-4CC4-A8A8-824562C54E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25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1E7D5-CA64-4CC4-A8A8-824562C54E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50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Promising pathways to food safety!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Group: ShineLightFlame666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487" y="716692"/>
            <a:ext cx="2635385" cy="18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568" y="1192427"/>
            <a:ext cx="1915297" cy="834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WHY: </a:t>
            </a:r>
            <a:endParaRPr lang="en-US" dirty="0" smtClean="0"/>
          </a:p>
          <a:p>
            <a:r>
              <a:rPr lang="en-US" dirty="0" smtClean="0"/>
              <a:t>Our mission</a:t>
            </a:r>
          </a:p>
          <a:p>
            <a:r>
              <a:rPr lang="en-US" dirty="0" smtClean="0"/>
              <a:t>(Objective)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69" y="2518719"/>
            <a:ext cx="1915296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WHAT: </a:t>
            </a:r>
            <a:endParaRPr lang="en-US" dirty="0" smtClean="0"/>
          </a:p>
          <a:p>
            <a:r>
              <a:rPr lang="en-US" dirty="0" smtClean="0"/>
              <a:t>Key </a:t>
            </a:r>
            <a:r>
              <a:rPr lang="en-US" dirty="0"/>
              <a:t>Problems in </a:t>
            </a:r>
            <a:r>
              <a:rPr lang="en-US" dirty="0" smtClean="0"/>
              <a:t>Food Security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3567" y="3888260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HOW-1: </a:t>
            </a:r>
            <a:endParaRPr lang="en-US" dirty="0" smtClean="0"/>
          </a:p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3567" y="5257801"/>
            <a:ext cx="2199503" cy="928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HOW-2: </a:t>
            </a:r>
          </a:p>
          <a:p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2898128" y="704007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4564431" y="704007"/>
            <a:ext cx="1666303" cy="55835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6230734" y="704006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897037" y="703731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9563340" y="703731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Predict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48" y="1895134"/>
            <a:ext cx="2628967" cy="18509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30761" y="3997496"/>
            <a:ext cx="181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Food Process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036615" y="1895134"/>
            <a:ext cx="7155385" cy="286232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u="sng" dirty="0" smtClean="0"/>
              <a:t>Record:</a:t>
            </a:r>
          </a:p>
          <a:p>
            <a:r>
              <a:rPr lang="en-US" dirty="0" smtClean="0"/>
              <a:t>(1) Provider of Food Producing: Name, Region, Owner…</a:t>
            </a:r>
          </a:p>
          <a:p>
            <a:r>
              <a:rPr lang="en-US" dirty="0" smtClean="0"/>
              <a:t>(2) Raw Material Info.: Provider, Quantity, Purchasing Date, Repository…</a:t>
            </a:r>
          </a:p>
          <a:p>
            <a:r>
              <a:rPr lang="en-US" dirty="0" smtClean="0"/>
              <a:t>(3) Semi-Finished Product Info: Producing Date, Line Number, Work plant Number</a:t>
            </a:r>
            <a:r>
              <a:rPr lang="en-US" dirty="0" smtClean="0"/>
              <a:t>…</a:t>
            </a:r>
          </a:p>
          <a:p>
            <a:endParaRPr lang="en-US" b="1" u="sng" dirty="0"/>
          </a:p>
          <a:p>
            <a:r>
              <a:rPr lang="en-US" b="1" u="sng" dirty="0" smtClean="0"/>
              <a:t>2. Process Order</a:t>
            </a:r>
            <a:r>
              <a:rPr lang="zh-CN" altLang="en-US" b="1" u="sng" dirty="0" smtClean="0"/>
              <a:t>：</a:t>
            </a:r>
            <a:endParaRPr lang="en-US" altLang="zh-CN" b="1" u="sng" dirty="0" smtClean="0"/>
          </a:p>
          <a:p>
            <a:r>
              <a:rPr lang="en-US" altLang="zh-CN" dirty="0" smtClean="0"/>
              <a:t>(1) Handle the orders from Server;</a:t>
            </a:r>
          </a:p>
          <a:p>
            <a:r>
              <a:rPr lang="en-US" dirty="0" smtClean="0"/>
              <a:t>(2) Order from Producer;</a:t>
            </a:r>
            <a:endParaRPr lang="en-US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2067746" y="1490106"/>
            <a:ext cx="330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Produced/Packaged Food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32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568" y="1192427"/>
            <a:ext cx="1915297" cy="834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WHY: </a:t>
            </a:r>
            <a:endParaRPr lang="en-US" dirty="0" smtClean="0"/>
          </a:p>
          <a:p>
            <a:r>
              <a:rPr lang="en-US" dirty="0" smtClean="0"/>
              <a:t>Our mission</a:t>
            </a:r>
          </a:p>
          <a:p>
            <a:r>
              <a:rPr lang="en-US" dirty="0" smtClean="0"/>
              <a:t>(Objective)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69" y="2518719"/>
            <a:ext cx="1915296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WHAT: </a:t>
            </a:r>
            <a:endParaRPr lang="en-US" dirty="0" smtClean="0"/>
          </a:p>
          <a:p>
            <a:r>
              <a:rPr lang="en-US" dirty="0" smtClean="0"/>
              <a:t>Key </a:t>
            </a:r>
            <a:r>
              <a:rPr lang="en-US" dirty="0"/>
              <a:t>Problems in </a:t>
            </a:r>
            <a:r>
              <a:rPr lang="en-US" dirty="0" smtClean="0"/>
              <a:t>Food Security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3567" y="3888260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HOW-1: </a:t>
            </a:r>
            <a:endParaRPr lang="en-US" dirty="0" smtClean="0"/>
          </a:p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3567" y="5257801"/>
            <a:ext cx="2199503" cy="928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HOW-2: </a:t>
            </a:r>
          </a:p>
          <a:p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2898128" y="704007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4564431" y="704007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6230734" y="704006"/>
            <a:ext cx="1666303" cy="55835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897037" y="703731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9563340" y="703731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Predict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46" y="4023567"/>
            <a:ext cx="2171468" cy="8267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02749" y="4908653"/>
            <a:ext cx="181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Food Serving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874030" y="1524092"/>
            <a:ext cx="163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Served Food</a:t>
            </a:r>
            <a:endParaRPr lang="en-US" b="1" dirty="0"/>
          </a:p>
        </p:txBody>
      </p:sp>
      <p:sp>
        <p:nvSpPr>
          <p:cNvPr id="19" name="Multiply 18"/>
          <p:cNvSpPr/>
          <p:nvPr/>
        </p:nvSpPr>
        <p:spPr>
          <a:xfrm>
            <a:off x="3253692" y="4090125"/>
            <a:ext cx="709170" cy="8185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746" y="1918444"/>
            <a:ext cx="2169571" cy="901700"/>
          </a:xfrm>
          <a:prstGeom prst="rect">
            <a:avLst/>
          </a:prstGeom>
        </p:spPr>
      </p:pic>
      <p:sp>
        <p:nvSpPr>
          <p:cNvPr id="22" name="Multiply 21"/>
          <p:cNvSpPr/>
          <p:nvPr/>
        </p:nvSpPr>
        <p:spPr>
          <a:xfrm>
            <a:off x="3275998" y="1982043"/>
            <a:ext cx="709170" cy="8185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93484" y="1330002"/>
            <a:ext cx="6708297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Record:</a:t>
            </a:r>
          </a:p>
          <a:p>
            <a:pPr marL="342900" indent="-342900">
              <a:buAutoNum type="arabicParenBoth"/>
            </a:pPr>
            <a:r>
              <a:rPr lang="en-US" b="1" dirty="0" smtClean="0"/>
              <a:t>Product Info: </a:t>
            </a:r>
            <a:r>
              <a:rPr lang="en-US" dirty="0" smtClean="0"/>
              <a:t>Provider, Transportation Company, Delivery Date, Repository No., …</a:t>
            </a:r>
          </a:p>
          <a:p>
            <a:pPr marL="342900" indent="-342900">
              <a:buAutoNum type="arabicParenBoth"/>
            </a:pPr>
            <a:r>
              <a:rPr lang="en-US" b="1" dirty="0" smtClean="0"/>
              <a:t>City </a:t>
            </a:r>
            <a:r>
              <a:rPr lang="en-US" b="1" dirty="0" smtClean="0"/>
              <a:t>Info: </a:t>
            </a:r>
            <a:r>
              <a:rPr lang="en-US" dirty="0" smtClean="0"/>
              <a:t>City, Climate, Weather …</a:t>
            </a:r>
          </a:p>
          <a:p>
            <a:endParaRPr lang="en-US" dirty="0" smtClean="0"/>
          </a:p>
          <a:p>
            <a:r>
              <a:rPr lang="en-US" b="1" dirty="0" smtClean="0"/>
              <a:t>2. </a:t>
            </a:r>
            <a:r>
              <a:rPr lang="en-US" b="1" dirty="0" smtClean="0"/>
              <a:t>Order from Producer:</a:t>
            </a:r>
          </a:p>
          <a:p>
            <a:r>
              <a:rPr lang="en-US" dirty="0" smtClean="0"/>
              <a:t>Submit the order to producer: quantity, products info…</a:t>
            </a:r>
            <a:endParaRPr lang="en-US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4893483" y="3995678"/>
            <a:ext cx="670829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Record:</a:t>
            </a:r>
          </a:p>
          <a:p>
            <a:pPr marL="342900" indent="-342900">
              <a:buAutoNum type="arabicParenBoth"/>
            </a:pPr>
            <a:r>
              <a:rPr lang="en-US" b="1" dirty="0" smtClean="0"/>
              <a:t>Product Info: </a:t>
            </a:r>
            <a:r>
              <a:rPr lang="en-US" dirty="0" smtClean="0"/>
              <a:t>Provider, Transportation Company, Delivery Date…</a:t>
            </a:r>
          </a:p>
          <a:p>
            <a:pPr marL="342900" indent="-342900">
              <a:buAutoNum type="arabicParenBoth"/>
            </a:pPr>
            <a:r>
              <a:rPr lang="en-US" b="1" dirty="0" smtClean="0"/>
              <a:t>Restaurant Info: </a:t>
            </a:r>
            <a:r>
              <a:rPr lang="en-US" dirty="0" smtClean="0"/>
              <a:t>Location, City, Zip code…</a:t>
            </a:r>
          </a:p>
          <a:p>
            <a:pPr marL="342900" indent="-342900">
              <a:buAutoNum type="arabicParenBoth"/>
            </a:pPr>
            <a:r>
              <a:rPr lang="en-US" b="1" dirty="0" smtClean="0"/>
              <a:t>City Info: </a:t>
            </a:r>
            <a:r>
              <a:rPr lang="en-US" dirty="0" smtClean="0"/>
              <a:t>City, Climate, Weather …</a:t>
            </a:r>
          </a:p>
          <a:p>
            <a:endParaRPr lang="en-US" dirty="0"/>
          </a:p>
          <a:p>
            <a:r>
              <a:rPr lang="en-US" b="1" dirty="0"/>
              <a:t>2. </a:t>
            </a:r>
            <a:r>
              <a:rPr lang="en-US" b="1" dirty="0"/>
              <a:t>Order from Producer:</a:t>
            </a:r>
          </a:p>
          <a:p>
            <a:r>
              <a:rPr lang="en-US" dirty="0"/>
              <a:t>Submit the order to producer: quantity, products info…</a:t>
            </a:r>
          </a:p>
        </p:txBody>
      </p:sp>
    </p:spTree>
    <p:extLst>
      <p:ext uri="{BB962C8B-B14F-4D97-AF65-F5344CB8AC3E}">
        <p14:creationId xmlns:p14="http://schemas.microsoft.com/office/powerpoint/2010/main" val="159841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568" y="1192427"/>
            <a:ext cx="1915297" cy="834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WHY: </a:t>
            </a:r>
            <a:endParaRPr lang="en-US" dirty="0" smtClean="0"/>
          </a:p>
          <a:p>
            <a:r>
              <a:rPr lang="en-US" dirty="0" smtClean="0"/>
              <a:t>Our mission</a:t>
            </a:r>
          </a:p>
          <a:p>
            <a:r>
              <a:rPr lang="en-US" dirty="0" smtClean="0"/>
              <a:t>(Objective)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3569" y="2518719"/>
            <a:ext cx="1915296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WHAT: </a:t>
            </a:r>
            <a:endParaRPr lang="en-US" dirty="0" smtClean="0"/>
          </a:p>
          <a:p>
            <a:r>
              <a:rPr lang="en-US" dirty="0" smtClean="0"/>
              <a:t>Key </a:t>
            </a:r>
            <a:r>
              <a:rPr lang="en-US" dirty="0"/>
              <a:t>Problems in </a:t>
            </a:r>
            <a:r>
              <a:rPr lang="en-US" dirty="0" smtClean="0"/>
              <a:t>Food Security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3567" y="3888260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HOW-1: </a:t>
            </a:r>
            <a:endParaRPr lang="en-US" dirty="0" smtClean="0"/>
          </a:p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67" y="5257801"/>
            <a:ext cx="2199503" cy="928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HOW-2: </a:t>
            </a:r>
          </a:p>
          <a:p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6" name="Oval 5"/>
          <p:cNvSpPr/>
          <p:nvPr/>
        </p:nvSpPr>
        <p:spPr>
          <a:xfrm>
            <a:off x="2898128" y="704007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564431" y="704007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230734" y="704006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897037" y="703731"/>
            <a:ext cx="1666303" cy="55835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9563340" y="703731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Predict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75" y="2983127"/>
            <a:ext cx="2276407" cy="15003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17074" y="4817076"/>
            <a:ext cx="2680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FEEDBACK!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79599" y="1337088"/>
            <a:ext cx="390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Feedback &amp; Trackback!!!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13662" y="1872388"/>
            <a:ext cx="4996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Listen to your customer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Connect to your processor &amp; Producer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212" y="2518719"/>
            <a:ext cx="2661357" cy="20973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445" y="5011709"/>
            <a:ext cx="2717940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2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568" y="1192427"/>
            <a:ext cx="1915297" cy="834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WHY: </a:t>
            </a:r>
            <a:endParaRPr lang="en-US" dirty="0" smtClean="0"/>
          </a:p>
          <a:p>
            <a:r>
              <a:rPr lang="en-US" dirty="0" smtClean="0"/>
              <a:t>Our mission</a:t>
            </a:r>
          </a:p>
          <a:p>
            <a:r>
              <a:rPr lang="en-US" dirty="0" smtClean="0"/>
              <a:t>(Objective)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69" y="2518719"/>
            <a:ext cx="1915296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WHAT: </a:t>
            </a:r>
            <a:endParaRPr lang="en-US" dirty="0" smtClean="0"/>
          </a:p>
          <a:p>
            <a:r>
              <a:rPr lang="en-US" dirty="0" smtClean="0"/>
              <a:t>Key </a:t>
            </a:r>
            <a:r>
              <a:rPr lang="en-US" dirty="0"/>
              <a:t>Problems in </a:t>
            </a:r>
            <a:r>
              <a:rPr lang="en-US" dirty="0" smtClean="0"/>
              <a:t>Food Security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3567" y="3888260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HOW-1: </a:t>
            </a:r>
            <a:endParaRPr lang="en-US" dirty="0" smtClean="0"/>
          </a:p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3567" y="5257801"/>
            <a:ext cx="2199503" cy="928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HOW-2: </a:t>
            </a:r>
          </a:p>
          <a:p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2898128" y="704007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4564431" y="704007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6230734" y="704006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897037" y="703731"/>
            <a:ext cx="1666303" cy="55835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9563340" y="703731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Predict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82591" y="1840584"/>
            <a:ext cx="75094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Collect: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Collect negative feedback submitted by customers, and abstract the word of symptoms from database.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2. Analysis:</a:t>
            </a:r>
          </a:p>
          <a:p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Aggregate the symptoms and the cities which may have trend of disease.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3. </a:t>
            </a:r>
            <a:r>
              <a:rPr lang="en-US" b="1" dirty="0" smtClean="0">
                <a:solidFill>
                  <a:srgbClr val="FF0000"/>
                </a:solidFill>
              </a:rPr>
              <a:t>Suggest: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If some issues occurs occasionally, suggest the tips to owners.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(E.g.: The issue of cake in restaurant: the eggs may probably</a:t>
            </a:r>
            <a:r>
              <a:rPr lang="en-US" dirty="0">
                <a:solidFill>
                  <a:srgbClr val="FF0000"/>
                </a:solidFill>
              </a:rPr>
              <a:t> save for undeserved and </a:t>
            </a:r>
            <a:r>
              <a:rPr lang="en-US" dirty="0" smtClean="0">
                <a:solidFill>
                  <a:srgbClr val="FF0000"/>
                </a:solidFill>
              </a:rPr>
              <a:t>metamorphism when they are stored in repository with a higher temperature. Avoid it! Suggest temperature: under 70F.)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20" y="2682156"/>
            <a:ext cx="1989985" cy="7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8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568" y="1192427"/>
            <a:ext cx="1915297" cy="834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WHY: </a:t>
            </a:r>
            <a:endParaRPr lang="en-US" dirty="0" smtClean="0"/>
          </a:p>
          <a:p>
            <a:r>
              <a:rPr lang="en-US" dirty="0" smtClean="0"/>
              <a:t>Our mission</a:t>
            </a:r>
          </a:p>
          <a:p>
            <a:r>
              <a:rPr lang="en-US" dirty="0" smtClean="0"/>
              <a:t>(Objective)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69" y="2518719"/>
            <a:ext cx="1915296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WHAT: </a:t>
            </a:r>
            <a:endParaRPr lang="en-US" dirty="0" smtClean="0"/>
          </a:p>
          <a:p>
            <a:r>
              <a:rPr lang="en-US" dirty="0" smtClean="0"/>
              <a:t>Key </a:t>
            </a:r>
            <a:r>
              <a:rPr lang="en-US" dirty="0"/>
              <a:t>Problems in </a:t>
            </a:r>
            <a:r>
              <a:rPr lang="en-US" dirty="0" smtClean="0"/>
              <a:t>Food Security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3567" y="3888260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HOW-1: </a:t>
            </a:r>
            <a:endParaRPr lang="en-US" dirty="0" smtClean="0"/>
          </a:p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3567" y="5257801"/>
            <a:ext cx="2199503" cy="928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HOW-2: </a:t>
            </a:r>
          </a:p>
          <a:p>
            <a:r>
              <a:rPr lang="en-US" b="1" dirty="0" smtClean="0"/>
              <a:t>Architecture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2898128" y="704007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4564431" y="704007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6230734" y="704006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897037" y="703731"/>
            <a:ext cx="1666303" cy="55835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9563340" y="703731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Predict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38363" y="1621250"/>
            <a:ext cx="7509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4. Announce: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If some issues occurs seriously in some nation, announce: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(1) Policy of domestic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 smtClean="0">
                <a:solidFill>
                  <a:srgbClr val="FF0000"/>
                </a:solidFill>
              </a:rPr>
              <a:t>output: The product output is not allowed from this nation.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(2) Policy of foreign import: Other import from this nation is not allowed.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84" y="1476918"/>
            <a:ext cx="2325479" cy="72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7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50777" y="1049381"/>
            <a:ext cx="8252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 smtClean="0">
                <a:solidFill>
                  <a:srgbClr val="FF0000"/>
                </a:solidFill>
              </a:rPr>
              <a:t>Highlighted Snapshot</a:t>
            </a:r>
            <a:endParaRPr lang="en-US" sz="7200" b="1" i="1" dirty="0" smtClean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28370" y="4057171"/>
            <a:ext cx="6339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Our Innovative Points </a:t>
            </a:r>
          </a:p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&amp; </a:t>
            </a:r>
          </a:p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Alerts to the end users.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1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150" y="342900"/>
            <a:ext cx="7092950" cy="3321551"/>
            <a:chOff x="57150" y="342900"/>
            <a:chExt cx="7092950" cy="33215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" y="559832"/>
              <a:ext cx="7092950" cy="310461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66700" y="342900"/>
              <a:ext cx="6075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Market Purchaser: Make an order to Processor: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01800" y="2227115"/>
            <a:ext cx="6839124" cy="4104867"/>
            <a:chOff x="1701800" y="2227115"/>
            <a:chExt cx="6839124" cy="4104867"/>
          </a:xfrm>
        </p:grpSpPr>
        <p:sp>
          <p:nvSpPr>
            <p:cNvPr id="3" name="TextBox 2"/>
            <p:cNvSpPr txBox="1"/>
            <p:nvPr/>
          </p:nvSpPr>
          <p:spPr>
            <a:xfrm>
              <a:off x="1701800" y="5962650"/>
              <a:ext cx="6075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Restaurant Purchaser: Make an order to Processor: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775" y="2227115"/>
              <a:ext cx="6782149" cy="361333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578135" y="342900"/>
            <a:ext cx="7474165" cy="4360875"/>
            <a:chOff x="4578135" y="342900"/>
            <a:chExt cx="7474165" cy="4360875"/>
          </a:xfrm>
        </p:grpSpPr>
        <p:grpSp>
          <p:nvGrpSpPr>
            <p:cNvPr id="11" name="Group 10"/>
            <p:cNvGrpSpPr/>
            <p:nvPr/>
          </p:nvGrpSpPr>
          <p:grpSpPr>
            <a:xfrm>
              <a:off x="4578135" y="342900"/>
              <a:ext cx="7474165" cy="4360875"/>
              <a:chOff x="4578135" y="342900"/>
              <a:chExt cx="7474165" cy="4360875"/>
            </a:xfrm>
            <a:effectLst>
              <a:glow rad="228600">
                <a:schemeClr val="accent3">
                  <a:lumMod val="75000"/>
                  <a:alpha val="40000"/>
                </a:schemeClr>
              </a:glow>
            </a:effectLst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8135" y="342900"/>
                <a:ext cx="7474165" cy="4360875"/>
              </a:xfrm>
              <a:prstGeom prst="rect">
                <a:avLst/>
              </a:prstGeom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867813" y="3540885"/>
                <a:ext cx="60759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Processor: Process ALL the orders from Food Servers!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9704934" y="1337022"/>
              <a:ext cx="637775" cy="89009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70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206"/>
            <a:ext cx="7652477" cy="4519357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4" name="Straight Arrow Connector 3"/>
          <p:cNvCxnSpPr/>
          <p:nvPr/>
        </p:nvCxnSpPr>
        <p:spPr>
          <a:xfrm flipV="1">
            <a:off x="6539113" y="1413862"/>
            <a:ext cx="2120793" cy="9835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6285539" y="3503920"/>
            <a:ext cx="2297527" cy="76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047334" y="4733365"/>
            <a:ext cx="2535732" cy="11141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256" y="61472"/>
            <a:ext cx="7937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Multiple Message Processing on Processor Manager!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246" y="4818512"/>
            <a:ext cx="2101958" cy="15367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82743" y="6355291"/>
            <a:ext cx="293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Processor Storage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246" y="2557353"/>
            <a:ext cx="2006703" cy="16510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82742" y="4208438"/>
            <a:ext cx="293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Processor Sales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026" y="160063"/>
            <a:ext cx="1797142" cy="18352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82742" y="1882984"/>
            <a:ext cx="293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Processor Purchaser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348" y="4410918"/>
            <a:ext cx="3312971" cy="87779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707072" y="5003964"/>
            <a:ext cx="3985054" cy="1756328"/>
            <a:chOff x="2707072" y="5003964"/>
            <a:chExt cx="3985054" cy="1756328"/>
          </a:xfrm>
        </p:grpSpPr>
        <p:sp>
          <p:nvSpPr>
            <p:cNvPr id="18" name="TextBox 17"/>
            <p:cNvSpPr txBox="1"/>
            <p:nvPr/>
          </p:nvSpPr>
          <p:spPr>
            <a:xfrm>
              <a:off x="2707072" y="5003964"/>
              <a:ext cx="3985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Distribute feedbacks to handle</a:t>
              </a:r>
              <a:endParaRPr lang="en-US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9908" y="5423232"/>
              <a:ext cx="1756433" cy="1337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3" y="915469"/>
            <a:ext cx="8973011" cy="40896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0363" y="4295375"/>
            <a:ext cx="4733365" cy="5763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97955" y="5005079"/>
            <a:ext cx="72537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Processor Sales </a:t>
            </a:r>
            <a:r>
              <a:rPr lang="en-US" sz="2800" dirty="0" smtClean="0">
                <a:solidFill>
                  <a:srgbClr val="FF0000"/>
                </a:solidFill>
              </a:rPr>
              <a:t>Received the comments </a:t>
            </a:r>
            <a:r>
              <a:rPr lang="en-US" sz="2800" b="1" dirty="0" smtClean="0">
                <a:solidFill>
                  <a:srgbClr val="FF0000"/>
                </a:solidFill>
              </a:rPr>
              <a:t>from his manager</a:t>
            </a:r>
            <a:r>
              <a:rPr lang="en-US" sz="2800" dirty="0" smtClean="0">
                <a:solidFill>
                  <a:srgbClr val="FF0000"/>
                </a:solidFill>
              </a:rPr>
              <a:t>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2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8076" y="87569"/>
            <a:ext cx="820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Analytics of Negative Feedback + Database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797" y="2361388"/>
            <a:ext cx="1793303" cy="1284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963" y="2361388"/>
            <a:ext cx="2863997" cy="1505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497" y="1530152"/>
            <a:ext cx="1989985" cy="7653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355" y="4063385"/>
            <a:ext cx="2325479" cy="7273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05" y="2621750"/>
            <a:ext cx="2768742" cy="984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072" y="2027320"/>
            <a:ext cx="633294" cy="6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1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566" y="2566086"/>
            <a:ext cx="1915297" cy="834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WHY: </a:t>
            </a:r>
            <a:endParaRPr lang="en-US" dirty="0" smtClean="0"/>
          </a:p>
          <a:p>
            <a:r>
              <a:rPr lang="en-US" dirty="0" smtClean="0"/>
              <a:t>Our mission</a:t>
            </a:r>
          </a:p>
          <a:p>
            <a:r>
              <a:rPr lang="en-US" dirty="0" smtClean="0"/>
              <a:t>(Objective)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66" y="1218197"/>
            <a:ext cx="2335427" cy="928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WHAT: </a:t>
            </a:r>
            <a:endParaRPr lang="en-US" b="1" dirty="0" smtClean="0"/>
          </a:p>
          <a:p>
            <a:r>
              <a:rPr lang="en-US" b="1" dirty="0" smtClean="0"/>
              <a:t>Key </a:t>
            </a:r>
            <a:r>
              <a:rPr lang="en-US" b="1" dirty="0"/>
              <a:t>Problems in </a:t>
            </a:r>
            <a:r>
              <a:rPr lang="en-US" b="1" dirty="0" smtClean="0"/>
              <a:t>Food Security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123567" y="3888260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HOW-1: </a:t>
            </a:r>
            <a:endParaRPr lang="en-US" dirty="0" smtClean="0"/>
          </a:p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3567" y="5257801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HOW-2: </a:t>
            </a:r>
          </a:p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52" name="Pentagon 51"/>
          <p:cNvSpPr/>
          <p:nvPr/>
        </p:nvSpPr>
        <p:spPr>
          <a:xfrm>
            <a:off x="3269182" y="2518719"/>
            <a:ext cx="2095837" cy="92881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Severer impact</a:t>
            </a:r>
            <a:endParaRPr lang="en-US" dirty="0"/>
          </a:p>
        </p:txBody>
      </p:sp>
      <p:sp>
        <p:nvSpPr>
          <p:cNvPr id="53" name="Chevron 52"/>
          <p:cNvSpPr/>
          <p:nvPr/>
        </p:nvSpPr>
        <p:spPr>
          <a:xfrm>
            <a:off x="5154627" y="2518719"/>
            <a:ext cx="6174223" cy="928816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How to control the situation of </a:t>
            </a:r>
            <a:r>
              <a:rPr lang="en-US" dirty="0" smtClean="0"/>
              <a:t>food unsafety?</a:t>
            </a:r>
            <a:endParaRPr lang="en-US" dirty="0"/>
          </a:p>
        </p:txBody>
      </p:sp>
      <p:sp>
        <p:nvSpPr>
          <p:cNvPr id="54" name="Pentagon 53"/>
          <p:cNvSpPr/>
          <p:nvPr/>
        </p:nvSpPr>
        <p:spPr>
          <a:xfrm>
            <a:off x="3269182" y="3888260"/>
            <a:ext cx="2095837" cy="92881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Complicated interactions </a:t>
            </a:r>
          </a:p>
        </p:txBody>
      </p:sp>
      <p:sp>
        <p:nvSpPr>
          <p:cNvPr id="55" name="Chevron 54"/>
          <p:cNvSpPr/>
          <p:nvPr/>
        </p:nvSpPr>
        <p:spPr>
          <a:xfrm>
            <a:off x="5154626" y="3888260"/>
            <a:ext cx="6174224" cy="928816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How to track the insecure details and pinpoint where the issues were in synthesized factors and </a:t>
            </a:r>
            <a:r>
              <a:rPr lang="en-US" dirty="0" smtClean="0"/>
              <a:t>organizations</a:t>
            </a:r>
            <a:r>
              <a:rPr lang="en-US" altLang="zh-CN" dirty="0" smtClean="0"/>
              <a:t>?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6" name="Pentagon 55"/>
          <p:cNvSpPr/>
          <p:nvPr/>
        </p:nvSpPr>
        <p:spPr>
          <a:xfrm>
            <a:off x="3269181" y="5257801"/>
            <a:ext cx="2095837" cy="92881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Tendencies</a:t>
            </a:r>
          </a:p>
          <a:p>
            <a:pPr algn="ctr"/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57" name="Chevron 56"/>
          <p:cNvSpPr/>
          <p:nvPr/>
        </p:nvSpPr>
        <p:spPr>
          <a:xfrm>
            <a:off x="5154626" y="5257801"/>
            <a:ext cx="6174224" cy="928816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/>
              <a:t>How to predict automatically based on historical records or data to prevent? 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862" y="324469"/>
            <a:ext cx="2635385" cy="182254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16855" y="258373"/>
            <a:ext cx="51155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 Problem </a:t>
            </a:r>
            <a:r>
              <a:rPr lang="en-US" sz="4000" dirty="0" smtClean="0"/>
              <a:t>Statement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145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5" y="2343924"/>
            <a:ext cx="3594285" cy="39943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823147" y="2860356"/>
            <a:ext cx="5147417" cy="3920350"/>
            <a:chOff x="2823147" y="2860356"/>
            <a:chExt cx="5147417" cy="392035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7061" y="5275679"/>
              <a:ext cx="2863997" cy="1505027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2823147" y="2860356"/>
              <a:ext cx="3495871" cy="1010715"/>
              <a:chOff x="2823147" y="2860356"/>
              <a:chExt cx="3495871" cy="101071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5238" y="3229688"/>
                <a:ext cx="2533780" cy="641383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849203" y="2860356"/>
                <a:ext cx="1507724" cy="3693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</a:t>
                </a:r>
                <a:r>
                  <a:rPr lang="en-US" altLang="zh-CN" dirty="0" smtClean="0"/>
                  <a:t>USTOMER</a:t>
                </a:r>
                <a:r>
                  <a:rPr lang="zh-CN" altLang="en-US" dirty="0" smtClean="0"/>
                  <a:t>：</a:t>
                </a:r>
                <a:endParaRPr lang="en-US" dirty="0"/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2823147" y="2937409"/>
                <a:ext cx="1174318" cy="7444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/>
            <p:cNvGrpSpPr/>
            <p:nvPr/>
          </p:nvGrpSpPr>
          <p:grpSpPr>
            <a:xfrm>
              <a:off x="3199707" y="3971770"/>
              <a:ext cx="4770857" cy="1700748"/>
              <a:chOff x="3199707" y="3971770"/>
              <a:chExt cx="4770857" cy="170074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9202" y="4364825"/>
                <a:ext cx="4121362" cy="539778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849202" y="3971770"/>
                <a:ext cx="1394438" cy="3693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FEEDBACK</a:t>
                </a:r>
                <a:r>
                  <a:rPr lang="zh-CN" altLang="en-US" dirty="0" smtClean="0"/>
                  <a:t>：</a:t>
                </a:r>
                <a:endParaRPr lang="en-US" dirty="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 flipV="1">
                <a:off x="3199707" y="4741933"/>
                <a:ext cx="741114" cy="9305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/>
          <p:cNvSpPr txBox="1"/>
          <p:nvPr/>
        </p:nvSpPr>
        <p:spPr>
          <a:xfrm>
            <a:off x="164913" y="-21100"/>
            <a:ext cx="7174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Semantics Analysis for Prediction &amp; Control Disease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676" y="440928"/>
            <a:ext cx="2239666" cy="8614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23" y="843565"/>
            <a:ext cx="2276407" cy="150035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11296299" y="3088902"/>
            <a:ext cx="0" cy="16530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1262127" y="1593744"/>
            <a:ext cx="17715" cy="1123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7808814" y="5129078"/>
            <a:ext cx="802945" cy="29320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773576" y="5070545"/>
            <a:ext cx="264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Headache Boston!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093303" y="510128"/>
            <a:ext cx="6214662" cy="6181273"/>
            <a:chOff x="6093303" y="510128"/>
            <a:chExt cx="6214662" cy="618127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8814" y="510128"/>
              <a:ext cx="4109175" cy="6181273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>
              <a:endCxn id="12" idx="1"/>
            </p:cNvCxnSpPr>
            <p:nvPr/>
          </p:nvCxnSpPr>
          <p:spPr>
            <a:xfrm flipV="1">
              <a:off x="6093303" y="3600765"/>
              <a:ext cx="1715511" cy="260582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7-Point Star 23"/>
            <p:cNvSpPr/>
            <p:nvPr/>
          </p:nvSpPr>
          <p:spPr>
            <a:xfrm>
              <a:off x="9469515" y="5422281"/>
              <a:ext cx="2838450" cy="1150401"/>
            </a:xfrm>
            <a:prstGeom prst="star7">
              <a:avLst>
                <a:gd name="adj" fmla="val 28154"/>
                <a:gd name="hf" fmla="val 102572"/>
                <a:gd name="vf" fmla="val 10521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Alert: Potential City</a:t>
              </a:r>
              <a:r>
                <a:rPr lang="en-US" b="1" dirty="0" smtClean="0">
                  <a:solidFill>
                    <a:schemeClr val="bg1"/>
                  </a:solidFill>
                </a:rPr>
                <a:t>!!!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51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925022" y="3054591"/>
            <a:ext cx="7266978" cy="3431788"/>
            <a:chOff x="4925022" y="3054591"/>
            <a:chExt cx="7266978" cy="34317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5022" y="3054591"/>
              <a:ext cx="6591475" cy="3431788"/>
            </a:xfrm>
            <a:prstGeom prst="rect">
              <a:avLst/>
            </a:prstGeom>
          </p:spPr>
        </p:pic>
        <p:sp>
          <p:nvSpPr>
            <p:cNvPr id="19" name="7-Point Star 18"/>
            <p:cNvSpPr/>
            <p:nvPr/>
          </p:nvSpPr>
          <p:spPr>
            <a:xfrm>
              <a:off x="9353550" y="4770485"/>
              <a:ext cx="2838450" cy="1150401"/>
            </a:xfrm>
            <a:prstGeom prst="star7">
              <a:avLst>
                <a:gd name="adj" fmla="val 28154"/>
                <a:gd name="hf" fmla="val 102572"/>
                <a:gd name="vf" fmla="val 10521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Alert: Potential City</a:t>
              </a:r>
              <a:r>
                <a:rPr lang="en-US" b="1" dirty="0" smtClean="0">
                  <a:solidFill>
                    <a:schemeClr val="bg1"/>
                  </a:solidFill>
                </a:rPr>
                <a:t>!!!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25" y="1534595"/>
            <a:ext cx="4603987" cy="4648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95" y="874801"/>
            <a:ext cx="1336032" cy="513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154" y="874801"/>
            <a:ext cx="1606654" cy="502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629" y="205646"/>
            <a:ext cx="8998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/>
                </a:solidFill>
              </a:rPr>
              <a:t>2. Announce </a:t>
            </a:r>
            <a:r>
              <a:rPr lang="en-US" sz="2800" b="1" dirty="0" smtClean="0">
                <a:solidFill>
                  <a:schemeClr val="accent6"/>
                </a:solidFill>
              </a:rPr>
              <a:t>the potential Issue of Food Safety!</a:t>
            </a:r>
            <a:endParaRPr lang="en-US" sz="2800" b="1" dirty="0">
              <a:solidFill>
                <a:schemeClr val="accent6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940050" y="1301898"/>
            <a:ext cx="4486360" cy="4419452"/>
            <a:chOff x="2940050" y="1301898"/>
            <a:chExt cx="4486360" cy="44194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4344" y="1301898"/>
              <a:ext cx="2002066" cy="1404511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2940050" y="2397211"/>
              <a:ext cx="2941766" cy="332413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009900" y="1301898"/>
            <a:ext cx="7676100" cy="4527402"/>
            <a:chOff x="3009900" y="1301898"/>
            <a:chExt cx="7676100" cy="452740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1456" y="1301898"/>
              <a:ext cx="2294544" cy="1404511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009900" y="2316893"/>
              <a:ext cx="6653084" cy="351240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5603789" y="892686"/>
            <a:ext cx="182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Restaurant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27417" y="892686"/>
            <a:ext cx="1822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SuperMarket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8906" y="1828801"/>
            <a:ext cx="75226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Other Snapshots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1290918" y="4249271"/>
            <a:ext cx="9973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Networking, Enterprise, Organization</a:t>
            </a:r>
          </a:p>
          <a:p>
            <a:r>
              <a:rPr lang="en-US" sz="2800" dirty="0" smtClean="0"/>
              <a:t>Employee &amp; User Accounts</a:t>
            </a:r>
          </a:p>
          <a:p>
            <a:r>
              <a:rPr lang="en-US" sz="2800" dirty="0" smtClean="0"/>
              <a:t>Orders &amp; Feedbacks between different organizations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125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07973" cy="3765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10" y="2013054"/>
            <a:ext cx="6750397" cy="3505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845" y="2342918"/>
            <a:ext cx="6909155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460"/>
            <a:ext cx="6439231" cy="43563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862" y="1894093"/>
            <a:ext cx="6426530" cy="43499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308" y="328460"/>
            <a:ext cx="7074264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7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64" y="362904"/>
            <a:ext cx="6482782" cy="48230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33" y="1307991"/>
            <a:ext cx="6502734" cy="4242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300" y="2122234"/>
            <a:ext cx="6553537" cy="45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4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877"/>
            <a:ext cx="5982789" cy="33522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159" y="2341599"/>
            <a:ext cx="8357029" cy="389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2900" y="97877"/>
            <a:ext cx="411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Account Manager (Processor):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8961" y="559642"/>
            <a:ext cx="511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Connection between Processor &amp; Server: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581" y="959153"/>
            <a:ext cx="1371753" cy="1750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5615" y="4107812"/>
            <a:ext cx="511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Escalate Revenue Issues: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71" y="4635196"/>
            <a:ext cx="1818822" cy="160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81451" cy="37871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298" y="1307991"/>
            <a:ext cx="5885811" cy="3630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710" y="2500888"/>
            <a:ext cx="6896454" cy="4076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093" y="410607"/>
            <a:ext cx="6940907" cy="45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9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" y="321371"/>
            <a:ext cx="6928206" cy="46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7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0431" y="190500"/>
            <a:ext cx="6807419" cy="4052034"/>
            <a:chOff x="120431" y="190500"/>
            <a:chExt cx="6807419" cy="4052034"/>
          </a:xfrm>
        </p:grpSpPr>
        <p:sp>
          <p:nvSpPr>
            <p:cNvPr id="2" name="TextBox 1"/>
            <p:cNvSpPr txBox="1"/>
            <p:nvPr/>
          </p:nvSpPr>
          <p:spPr>
            <a:xfrm>
              <a:off x="393700" y="190500"/>
              <a:ext cx="6426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Producer—Manage Production:</a:t>
              </a:r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31" y="559832"/>
              <a:ext cx="6807419" cy="3682702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4120933" y="2149359"/>
            <a:ext cx="7334467" cy="4519173"/>
            <a:chOff x="1625383" y="1990609"/>
            <a:chExt cx="7334467" cy="45191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5383" y="1990609"/>
              <a:ext cx="7334467" cy="393193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463800" y="6140450"/>
              <a:ext cx="6127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Sterilization &amp; conditions in Chicken sheds!!!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344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0015" y="2526652"/>
            <a:ext cx="2248929" cy="8340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WHY: </a:t>
            </a:r>
            <a:endParaRPr lang="en-US" b="1" dirty="0" smtClean="0"/>
          </a:p>
          <a:p>
            <a:r>
              <a:rPr lang="en-US" b="1" dirty="0" smtClean="0"/>
              <a:t>Our mission</a:t>
            </a:r>
          </a:p>
          <a:p>
            <a:r>
              <a:rPr lang="en-US" b="1" dirty="0" smtClean="0"/>
              <a:t>(Objective)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25920" y="1191537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WHAT: </a:t>
            </a:r>
            <a:endParaRPr lang="en-US" dirty="0" smtClean="0"/>
          </a:p>
          <a:p>
            <a:r>
              <a:rPr lang="en-US" dirty="0" smtClean="0"/>
              <a:t>Key </a:t>
            </a:r>
            <a:r>
              <a:rPr lang="en-US" dirty="0"/>
              <a:t>Problems in Food Security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225919" y="3821428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HOW-1: </a:t>
            </a:r>
            <a:endParaRPr lang="en-US" dirty="0" smtClean="0"/>
          </a:p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5920" y="5201157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HOW-2: </a:t>
            </a:r>
          </a:p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5122258" y="1084117"/>
            <a:ext cx="3269183" cy="288907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Research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Factors: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that affect food security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336797" y="3121961"/>
            <a:ext cx="3960871" cy="2889072"/>
          </a:xfrm>
          <a:prstGeom prst="ellipse">
            <a:avLst/>
          </a:prstGeom>
          <a:solidFill>
            <a:schemeClr val="tx2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Data analytics: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Determine the factor will affect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543759" y="3089592"/>
            <a:ext cx="3870691" cy="2889072"/>
          </a:xfrm>
          <a:prstGeom prst="ellipse">
            <a:avLst/>
          </a:prstGeom>
          <a:solidFill>
            <a:schemeClr val="accent6">
              <a:lumMod val="20000"/>
              <a:lumOff val="80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Implement framework: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Practical, interactive, predictive framework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60619" y="128901"/>
            <a:ext cx="69538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 smtClean="0"/>
              <a:t>Approach to SOLVE!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37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800" y="139700"/>
            <a:ext cx="6615629" cy="4438650"/>
            <a:chOff x="177800" y="139700"/>
            <a:chExt cx="6615629" cy="44386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805" y="609467"/>
              <a:ext cx="6593624" cy="396888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77800" y="139700"/>
              <a:ext cx="5816600" cy="37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Processor Manage Production Lines: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019300" y="1384299"/>
            <a:ext cx="6673904" cy="5219701"/>
            <a:chOff x="2019300" y="1384299"/>
            <a:chExt cx="6673904" cy="52197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6263" y="1384299"/>
              <a:ext cx="6616941" cy="474040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019300" y="6229350"/>
              <a:ext cx="5816600" cy="37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Processor Purchaser: make order to producer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38486" y="182496"/>
            <a:ext cx="7334627" cy="4808722"/>
            <a:chOff x="4638486" y="182496"/>
            <a:chExt cx="7334627" cy="48087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486" y="393582"/>
              <a:ext cx="7334627" cy="459763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118100" y="182496"/>
              <a:ext cx="5816600" cy="37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Producer Manage the orders: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05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95" y="641225"/>
            <a:ext cx="6050755" cy="3676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300" y="190500"/>
            <a:ext cx="607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Processor Storage Staff: Manage the conditions of inventory…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4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2010" y="234669"/>
            <a:ext cx="777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Appendix: Our  Schedule Record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8945" y="825388"/>
            <a:ext cx="10422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1. For </a:t>
            </a:r>
            <a:r>
              <a:rPr lang="en-US" b="1" u="sng" dirty="0" smtClean="0"/>
              <a:t>weekend </a:t>
            </a:r>
            <a:r>
              <a:rPr lang="en-US" b="1" u="sng" dirty="0"/>
              <a:t>PPT view:</a:t>
            </a:r>
          </a:p>
          <a:p>
            <a:r>
              <a:rPr lang="en-US" dirty="0"/>
              <a:t>Ziwei-Focus on the PPT writing.</a:t>
            </a:r>
          </a:p>
          <a:p>
            <a:r>
              <a:rPr lang="en-US" dirty="0"/>
              <a:t>Xin &amp; </a:t>
            </a:r>
            <a:r>
              <a:rPr lang="en-US" dirty="0" smtClean="0"/>
              <a:t>Rahil: </a:t>
            </a:r>
            <a:r>
              <a:rPr lang="en-US" dirty="0"/>
              <a:t>Select your part to prepare for viewing this weekend.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u="sng" dirty="0"/>
              <a:t>2. For </a:t>
            </a:r>
            <a:r>
              <a:rPr lang="en-US" b="1" u="sng" dirty="0" smtClean="0"/>
              <a:t>Week of 11.20:</a:t>
            </a:r>
            <a:endParaRPr lang="en-US" b="1" u="sng" dirty="0"/>
          </a:p>
          <a:p>
            <a:r>
              <a:rPr lang="en-US" dirty="0"/>
              <a:t>(1)Nail down the features, Roles, Schedule: By 11.20:</a:t>
            </a:r>
          </a:p>
          <a:p>
            <a:r>
              <a:rPr lang="en-US" dirty="0"/>
              <a:t>   Think about the features by different part: </a:t>
            </a:r>
          </a:p>
          <a:p>
            <a:r>
              <a:rPr lang="en-US" dirty="0"/>
              <a:t>	Such as, Rahil--Food(Raw material) Planting; Xin--Food process; Ziwei--Alert &amp; Prediction. </a:t>
            </a:r>
          </a:p>
          <a:p>
            <a:endParaRPr lang="en-US" dirty="0"/>
          </a:p>
          <a:p>
            <a:r>
              <a:rPr lang="en-US" dirty="0"/>
              <a:t>(2)Start from </a:t>
            </a:r>
            <a:r>
              <a:rPr lang="en-US" dirty="0" smtClean="0"/>
              <a:t>11.21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1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4783" y="307497"/>
            <a:ext cx="742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Appendix: Material List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865" y="849664"/>
            <a:ext cx="962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/>
              <a:t>Meeting Minutes</a:t>
            </a:r>
          </a:p>
          <a:p>
            <a:pPr marL="342900" indent="-342900">
              <a:buAutoNum type="arabicPeriod"/>
            </a:pPr>
            <a:r>
              <a:rPr lang="en-US" dirty="0" smtClean="0"/>
              <a:t>Work </a:t>
            </a:r>
            <a:r>
              <a:rPr lang="en-US" dirty="0" smtClean="0"/>
              <a:t>Sheets</a:t>
            </a:r>
          </a:p>
          <a:p>
            <a:pPr marL="342900" indent="-342900">
              <a:buAutoNum type="arabicPeriod"/>
            </a:pPr>
            <a:r>
              <a:rPr lang="en-US" dirty="0" smtClean="0"/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7661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565" y="4895422"/>
            <a:ext cx="2171468" cy="8267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3568" y="1192427"/>
            <a:ext cx="1915297" cy="834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WHY: </a:t>
            </a:r>
            <a:endParaRPr lang="en-US" dirty="0" smtClean="0"/>
          </a:p>
          <a:p>
            <a:r>
              <a:rPr lang="en-US" dirty="0" smtClean="0"/>
              <a:t>Our mission</a:t>
            </a:r>
          </a:p>
          <a:p>
            <a:r>
              <a:rPr lang="en-US" dirty="0" smtClean="0"/>
              <a:t>(Objective)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69" y="2518719"/>
            <a:ext cx="1915296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WHAT: </a:t>
            </a:r>
            <a:endParaRPr lang="en-US" dirty="0" smtClean="0"/>
          </a:p>
          <a:p>
            <a:r>
              <a:rPr lang="en-US" dirty="0" smtClean="0"/>
              <a:t>Key </a:t>
            </a:r>
            <a:r>
              <a:rPr lang="en-US" dirty="0"/>
              <a:t>Problems in </a:t>
            </a:r>
            <a:r>
              <a:rPr lang="en-US" dirty="0" smtClean="0"/>
              <a:t>Food Security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3567" y="3888260"/>
            <a:ext cx="2230395" cy="928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HOW-1: </a:t>
            </a:r>
            <a:endParaRPr lang="en-US" b="1" dirty="0" smtClean="0"/>
          </a:p>
          <a:p>
            <a:r>
              <a:rPr lang="en-US" b="1" dirty="0" smtClean="0"/>
              <a:t>Our Solution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23567" y="5257801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HOW-2: </a:t>
            </a:r>
          </a:p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118" y="3887725"/>
            <a:ext cx="2628967" cy="1854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696" y="3888260"/>
            <a:ext cx="2317658" cy="18509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79994" y="3528704"/>
            <a:ext cx="264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Farm/Raw Material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898128" y="5990622"/>
            <a:ext cx="181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Food Produce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06231" y="5993948"/>
            <a:ext cx="181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Food Process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495915" y="5950035"/>
            <a:ext cx="181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Food Serving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502746" y="3493991"/>
            <a:ext cx="163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Served Food</a:t>
            </a:r>
            <a:endParaRPr lang="en-US" b="1" dirty="0"/>
          </a:p>
        </p:txBody>
      </p:sp>
      <p:sp>
        <p:nvSpPr>
          <p:cNvPr id="17" name="Right Arrow 16"/>
          <p:cNvSpPr/>
          <p:nvPr/>
        </p:nvSpPr>
        <p:spPr>
          <a:xfrm>
            <a:off x="4962354" y="4677196"/>
            <a:ext cx="620764" cy="307498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2258611">
            <a:off x="8191950" y="5034834"/>
            <a:ext cx="930514" cy="27446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3018025" y="3996472"/>
            <a:ext cx="1633947" cy="166894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6121177" y="4052173"/>
            <a:ext cx="1648653" cy="163766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9882408" y="4928701"/>
            <a:ext cx="709170" cy="8185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-Turn Arrow 21"/>
          <p:cNvSpPr/>
          <p:nvPr/>
        </p:nvSpPr>
        <p:spPr>
          <a:xfrm rot="10800000">
            <a:off x="6724481" y="6339724"/>
            <a:ext cx="2978240" cy="412694"/>
          </a:xfrm>
          <a:prstGeom prst="utur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U-Turn Arrow 22"/>
          <p:cNvSpPr/>
          <p:nvPr/>
        </p:nvSpPr>
        <p:spPr>
          <a:xfrm rot="10800000">
            <a:off x="3473234" y="6367663"/>
            <a:ext cx="2978240" cy="412694"/>
          </a:xfrm>
          <a:prstGeom prst="utur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624" y="1880035"/>
            <a:ext cx="2971953" cy="1143059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9541115">
            <a:off x="4223133" y="3112680"/>
            <a:ext cx="821624" cy="2752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6200000">
            <a:off x="6576616" y="3077643"/>
            <a:ext cx="467377" cy="29708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3436595">
            <a:off x="8793088" y="3065041"/>
            <a:ext cx="821624" cy="2752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154" y="520904"/>
            <a:ext cx="2984653" cy="933498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16200000">
            <a:off x="6576615" y="1493422"/>
            <a:ext cx="467377" cy="29708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-Turn Arrow 29"/>
          <p:cNvSpPr/>
          <p:nvPr/>
        </p:nvSpPr>
        <p:spPr>
          <a:xfrm rot="5400000">
            <a:off x="7705540" y="1496223"/>
            <a:ext cx="1744492" cy="388418"/>
          </a:xfrm>
          <a:prstGeom prst="utur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8816460">
            <a:off x="4038236" y="2926039"/>
            <a:ext cx="821624" cy="27521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2722969">
            <a:off x="9085103" y="2969113"/>
            <a:ext cx="821624" cy="275217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5400000">
            <a:off x="6890424" y="3138191"/>
            <a:ext cx="528040" cy="2998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659628" y="2724217"/>
            <a:ext cx="1992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Analytics &amp; Suggestion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83120" y="3065622"/>
            <a:ext cx="199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Issue Submission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Right Arrow 35"/>
          <p:cNvSpPr/>
          <p:nvPr/>
        </p:nvSpPr>
        <p:spPr>
          <a:xfrm rot="5400000">
            <a:off x="6890424" y="1540516"/>
            <a:ext cx="528040" cy="29983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983386" y="6214235"/>
            <a:ext cx="82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FF0000"/>
                </a:solidFill>
              </a:rPr>
              <a:t>Track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534697" y="6269464"/>
            <a:ext cx="82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rgbClr val="FF0000"/>
                </a:solidFill>
              </a:rPr>
              <a:t>Track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55040" y="1253078"/>
            <a:ext cx="1992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Analytics &amp; Suggestion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5462" y="3888343"/>
            <a:ext cx="2169571" cy="901700"/>
          </a:xfrm>
          <a:prstGeom prst="rect">
            <a:avLst/>
          </a:prstGeom>
        </p:spPr>
      </p:pic>
      <p:sp>
        <p:nvSpPr>
          <p:cNvPr id="40" name="Multiply 39"/>
          <p:cNvSpPr/>
          <p:nvPr/>
        </p:nvSpPr>
        <p:spPr>
          <a:xfrm>
            <a:off x="9904714" y="3951942"/>
            <a:ext cx="709170" cy="81852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385004" y="3526038"/>
            <a:ext cx="330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Produced/Packaged Food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9170715">
            <a:off x="8173215" y="4515089"/>
            <a:ext cx="930514" cy="27446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4580" y="2524715"/>
            <a:ext cx="6514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 smtClean="0"/>
              <a:t>Object Model</a:t>
            </a:r>
            <a:endParaRPr lang="en-US" sz="7200" b="1" i="1" dirty="0"/>
          </a:p>
        </p:txBody>
      </p:sp>
    </p:spTree>
    <p:extLst>
      <p:ext uri="{BB962C8B-B14F-4D97-AF65-F5344CB8AC3E}">
        <p14:creationId xmlns:p14="http://schemas.microsoft.com/office/powerpoint/2010/main" val="25557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568" y="1192427"/>
            <a:ext cx="1915297" cy="834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WHY: </a:t>
            </a:r>
            <a:endParaRPr lang="en-US" dirty="0" smtClean="0"/>
          </a:p>
          <a:p>
            <a:r>
              <a:rPr lang="en-US" dirty="0" smtClean="0"/>
              <a:t>Our mission</a:t>
            </a:r>
          </a:p>
          <a:p>
            <a:r>
              <a:rPr lang="en-US" dirty="0" smtClean="0"/>
              <a:t>(Objective)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69" y="2518719"/>
            <a:ext cx="1915296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WHAT: </a:t>
            </a:r>
            <a:endParaRPr lang="en-US" dirty="0" smtClean="0"/>
          </a:p>
          <a:p>
            <a:r>
              <a:rPr lang="en-US" dirty="0" smtClean="0"/>
              <a:t>Key </a:t>
            </a:r>
            <a:r>
              <a:rPr lang="en-US" dirty="0"/>
              <a:t>Problems in </a:t>
            </a:r>
            <a:r>
              <a:rPr lang="en-US" dirty="0" smtClean="0"/>
              <a:t>Food Security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3567" y="3888260"/>
            <a:ext cx="2230395" cy="928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HOW-1: </a:t>
            </a:r>
            <a:endParaRPr lang="en-US" b="1" dirty="0" smtClean="0"/>
          </a:p>
          <a:p>
            <a:r>
              <a:rPr lang="en-US" b="1" dirty="0" smtClean="0"/>
              <a:t>Our Solution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23567" y="5257801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HOW-2: </a:t>
            </a:r>
          </a:p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67498" y="686658"/>
            <a:ext cx="1532238" cy="376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Ecosystem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567498" y="1292139"/>
            <a:ext cx="1532238" cy="376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Network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567498" y="1891442"/>
            <a:ext cx="1532238" cy="376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Enterprise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15731" y="1921819"/>
            <a:ext cx="2224216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Food Producer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415731" y="2268323"/>
            <a:ext cx="2224216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Food Processor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415730" y="2607105"/>
            <a:ext cx="2224216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Super Market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8967572" y="2606073"/>
            <a:ext cx="2224216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Restaurant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484088" y="3529227"/>
            <a:ext cx="1699055" cy="376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Organization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415730" y="3549826"/>
            <a:ext cx="951470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dmin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415730" y="3938035"/>
            <a:ext cx="1191570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Manage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7470173" y="3529227"/>
            <a:ext cx="1169772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Sales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742918" y="3529227"/>
            <a:ext cx="1616334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Sterilization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7708901" y="3938035"/>
            <a:ext cx="1229152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Purchase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437748" y="4342714"/>
            <a:ext cx="1782465" cy="376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Staff Directory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877956" y="4898768"/>
            <a:ext cx="902048" cy="376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Staff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415730" y="4898768"/>
            <a:ext cx="2977978" cy="376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Order/Feedback Queue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877956" y="5576331"/>
            <a:ext cx="902048" cy="376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Roles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6415729" y="5585592"/>
            <a:ext cx="1248033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Producer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7768279" y="5585592"/>
            <a:ext cx="1248033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9120829" y="5576331"/>
            <a:ext cx="1248033" cy="3253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Server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6" name="Straight Arrow Connector 65"/>
          <p:cNvCxnSpPr>
            <a:stCxn id="11" idx="2"/>
            <a:endCxn id="43" idx="0"/>
          </p:cNvCxnSpPr>
          <p:nvPr/>
        </p:nvCxnSpPr>
        <p:spPr>
          <a:xfrm>
            <a:off x="4333617" y="1063539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3" idx="2"/>
            <a:endCxn id="44" idx="0"/>
          </p:cNvCxnSpPr>
          <p:nvPr/>
        </p:nvCxnSpPr>
        <p:spPr>
          <a:xfrm>
            <a:off x="4333617" y="1669020"/>
            <a:ext cx="0" cy="222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4" idx="2"/>
            <a:endCxn id="52" idx="0"/>
          </p:cNvCxnSpPr>
          <p:nvPr/>
        </p:nvCxnSpPr>
        <p:spPr>
          <a:xfrm flipH="1">
            <a:off x="4333616" y="2268323"/>
            <a:ext cx="1" cy="1260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2" idx="2"/>
            <a:endCxn id="58" idx="0"/>
          </p:cNvCxnSpPr>
          <p:nvPr/>
        </p:nvCxnSpPr>
        <p:spPr>
          <a:xfrm flipH="1">
            <a:off x="4328981" y="3906108"/>
            <a:ext cx="4635" cy="436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8" idx="2"/>
            <a:endCxn id="59" idx="0"/>
          </p:cNvCxnSpPr>
          <p:nvPr/>
        </p:nvCxnSpPr>
        <p:spPr>
          <a:xfrm flipH="1">
            <a:off x="4328980" y="4719595"/>
            <a:ext cx="1" cy="17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9" idx="2"/>
            <a:endCxn id="61" idx="0"/>
          </p:cNvCxnSpPr>
          <p:nvPr/>
        </p:nvCxnSpPr>
        <p:spPr>
          <a:xfrm>
            <a:off x="4328980" y="5275649"/>
            <a:ext cx="0" cy="300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9" idx="3"/>
            <a:endCxn id="60" idx="1"/>
          </p:cNvCxnSpPr>
          <p:nvPr/>
        </p:nvCxnSpPr>
        <p:spPr>
          <a:xfrm>
            <a:off x="4780004" y="5087209"/>
            <a:ext cx="1635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44" idx="3"/>
            <a:endCxn id="15" idx="1"/>
          </p:cNvCxnSpPr>
          <p:nvPr/>
        </p:nvCxnSpPr>
        <p:spPr>
          <a:xfrm>
            <a:off x="5099736" y="2079883"/>
            <a:ext cx="1315995" cy="4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>
            <a:endCxn id="45" idx="1"/>
          </p:cNvCxnSpPr>
          <p:nvPr/>
        </p:nvCxnSpPr>
        <p:spPr>
          <a:xfrm>
            <a:off x="5597868" y="2093780"/>
            <a:ext cx="817863" cy="337241"/>
          </a:xfrm>
          <a:prstGeom prst="bentConnector3">
            <a:avLst>
              <a:gd name="adj1" fmla="val 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>
            <a:off x="5597868" y="2425097"/>
            <a:ext cx="817863" cy="337241"/>
          </a:xfrm>
          <a:prstGeom prst="bentConnector3">
            <a:avLst>
              <a:gd name="adj1" fmla="val 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50" idx="3"/>
            <a:endCxn id="51" idx="1"/>
          </p:cNvCxnSpPr>
          <p:nvPr/>
        </p:nvCxnSpPr>
        <p:spPr>
          <a:xfrm flipV="1">
            <a:off x="8639946" y="2768771"/>
            <a:ext cx="327626" cy="103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52" idx="3"/>
            <a:endCxn id="53" idx="1"/>
          </p:cNvCxnSpPr>
          <p:nvPr/>
        </p:nvCxnSpPr>
        <p:spPr>
          <a:xfrm flipV="1">
            <a:off x="5183143" y="3712524"/>
            <a:ext cx="1232587" cy="5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52" idx="3"/>
            <a:endCxn id="54" idx="1"/>
          </p:cNvCxnSpPr>
          <p:nvPr/>
        </p:nvCxnSpPr>
        <p:spPr>
          <a:xfrm>
            <a:off x="5183143" y="3717668"/>
            <a:ext cx="1232587" cy="38306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61" idx="3"/>
            <a:endCxn id="62" idx="1"/>
          </p:cNvCxnSpPr>
          <p:nvPr/>
        </p:nvCxnSpPr>
        <p:spPr>
          <a:xfrm flipV="1">
            <a:off x="4780004" y="5748290"/>
            <a:ext cx="1635725" cy="16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86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3" y="668237"/>
            <a:ext cx="6973887" cy="618976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63078" y="276"/>
            <a:ext cx="1666303" cy="55835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529381" y="276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195684" y="275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861987" y="0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528290" y="0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232634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9200" y="2755900"/>
            <a:ext cx="7105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User Cases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072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568" y="1192427"/>
            <a:ext cx="1915297" cy="83408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WHY: </a:t>
            </a:r>
            <a:endParaRPr lang="en-US" dirty="0" smtClean="0"/>
          </a:p>
          <a:p>
            <a:r>
              <a:rPr lang="en-US" dirty="0" smtClean="0"/>
              <a:t>Our mission</a:t>
            </a:r>
          </a:p>
          <a:p>
            <a:r>
              <a:rPr lang="en-US" dirty="0" smtClean="0"/>
              <a:t>(Objective)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3569" y="2518719"/>
            <a:ext cx="1915296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WHAT: </a:t>
            </a:r>
            <a:endParaRPr lang="en-US" dirty="0" smtClean="0"/>
          </a:p>
          <a:p>
            <a:r>
              <a:rPr lang="en-US" dirty="0" smtClean="0"/>
              <a:t>Key </a:t>
            </a:r>
            <a:r>
              <a:rPr lang="en-US" dirty="0"/>
              <a:t>Problems in </a:t>
            </a:r>
            <a:r>
              <a:rPr lang="en-US" dirty="0" smtClean="0"/>
              <a:t>Food Security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3567" y="3888260"/>
            <a:ext cx="1915297" cy="9288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HOW-1: </a:t>
            </a:r>
            <a:endParaRPr lang="en-US" dirty="0" smtClean="0"/>
          </a:p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3567" y="5257801"/>
            <a:ext cx="2199503" cy="9288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HOW-2: </a:t>
            </a:r>
          </a:p>
          <a:p>
            <a:r>
              <a:rPr lang="en-US" b="1" dirty="0" smtClean="0"/>
              <a:t>Architecture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490" y="2026508"/>
            <a:ext cx="2317658" cy="18509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73349" y="1598122"/>
            <a:ext cx="264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Farm/Raw Material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32972" y="4447744"/>
            <a:ext cx="181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Food </a:t>
            </a:r>
            <a:r>
              <a:rPr lang="en-US" b="1" dirty="0" smtClean="0"/>
              <a:t>Producer</a:t>
            </a: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2898128" y="704007"/>
            <a:ext cx="1666303" cy="558351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Produce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4564431" y="704007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6230734" y="704006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897037" y="703731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9563340" y="703731"/>
            <a:ext cx="1666303" cy="558351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</a:t>
            </a:r>
          </a:p>
          <a:p>
            <a:pPr algn="ctr"/>
            <a:r>
              <a:rPr lang="en-US" dirty="0" smtClean="0"/>
              <a:t>Predict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3148" y="1967454"/>
            <a:ext cx="7418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 smtClean="0"/>
              <a:t>Record: </a:t>
            </a:r>
          </a:p>
          <a:p>
            <a:r>
              <a:rPr lang="en-US" dirty="0"/>
              <a:t>(1) </a:t>
            </a:r>
            <a:r>
              <a:rPr lang="en-US" dirty="0" smtClean="0"/>
              <a:t>Product Info(E.g.: Egg): Producing Date</a:t>
            </a:r>
          </a:p>
          <a:p>
            <a:r>
              <a:rPr lang="en-US" dirty="0" smtClean="0"/>
              <a:t>(2) Plant Info(E.g.: Roost): Temperature, Humidity, sterilization time</a:t>
            </a:r>
          </a:p>
          <a:p>
            <a:r>
              <a:rPr lang="en-US" dirty="0" smtClean="0"/>
              <a:t>(3) Climate Info: Weather, Season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smtClean="0"/>
              <a:t>2. Processing Order:</a:t>
            </a:r>
          </a:p>
          <a:p>
            <a:r>
              <a:rPr lang="en-US" dirty="0" smtClean="0"/>
              <a:t>(1) Receive the Order from processors.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202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25590</TotalTime>
  <Words>1065</Words>
  <Application>Microsoft Office PowerPoint</Application>
  <PresentationFormat>Widescreen</PresentationFormat>
  <Paragraphs>319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宋体</vt:lpstr>
      <vt:lpstr>Arial</vt:lpstr>
      <vt:lpstr>Calibri</vt:lpstr>
      <vt:lpstr>Century Gothic</vt:lpstr>
      <vt:lpstr>Wingdings 3</vt:lpstr>
      <vt:lpstr>Ion Boardroom</vt:lpstr>
      <vt:lpstr>Promising pathways to food safety!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Promising pathways to food safety!</dc:title>
  <dc:creator>Ziwei Wing</dc:creator>
  <cp:lastModifiedBy>Ziwei Wing</cp:lastModifiedBy>
  <cp:revision>522</cp:revision>
  <dcterms:created xsi:type="dcterms:W3CDTF">2017-11-15T04:15:57Z</dcterms:created>
  <dcterms:modified xsi:type="dcterms:W3CDTF">2017-12-12T23:44:36Z</dcterms:modified>
</cp:coreProperties>
</file>